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7" r:id="rId2"/>
    <p:sldId id="278" r:id="rId3"/>
    <p:sldId id="277" r:id="rId4"/>
    <p:sldId id="279" r:id="rId5"/>
    <p:sldId id="276" r:id="rId6"/>
    <p:sldId id="280" r:id="rId7"/>
    <p:sldId id="281" r:id="rId8"/>
    <p:sldId id="282" r:id="rId9"/>
    <p:sldId id="28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2F7B378-F3C3-41B8-8DD0-C5D620DAF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901C03F-57BC-48E8-9722-8F93BB145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EABC-888E-45EE-8863-6B9DADE81BC7}" type="datetimeFigureOut">
              <a:rPr lang="ru-RU" smtClean="0"/>
              <a:t>вс 11.12.22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DD4E16-63A7-46D4-965F-DFEDEEC2FF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F3C3E9B-2E8C-428D-BB7E-0AA702DDA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2CC4-1C78-404B-A098-5CACD23DF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0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вс 11.12.22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9ECF8D-844C-4207-BAFA-BADE0F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426469-404D-401F-95F6-E0C98645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95BDFE-B10E-4FAF-A15D-F4FFD978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9061DF-27D3-42F9-9FB4-651396A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вс 11.12.22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6BC1DC-F4E9-4874-BE0B-D6D6744D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E5B1EA-92C7-47FC-BC38-1FAB347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3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16B7A6-6EAC-4BBF-948C-C8D5733C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6D5E4AE-9B2E-46CA-8717-200A217D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93BE01-4769-4E6A-8960-83538B20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349CE3-EA6D-4380-B1AE-193EFD61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вс 11.12.22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7A502A-D4FD-4860-9BFE-4FB90CE4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6699D3-C1D9-45F6-B369-7F88E8B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96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2E499A-B1C5-45D5-BA03-DB7D34F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72902A6-0545-4C86-AEB4-D4D2026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818021-F016-46DF-9876-A3BF58A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вс 11.12.22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5377C4-5A91-434C-9B36-D20BBE5A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D638BE-7E3D-4F28-AB07-F72F16C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65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9977926-8E4F-4CE6-A757-91CAAD5E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4434D3B-A7EE-494D-9948-39B8B4F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02B6CD-1749-42A2-86BD-A05BF5EA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вс 11.12.22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030530-D506-4099-A747-AB20173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CCE513-E3FF-416C-BA50-7558E37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9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E870FD-F4C7-49CF-B581-7F35094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C936A2-3190-4A74-A7F5-9A69B38E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E91E77-A7CC-4598-930C-DC667BE9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вс 11.12.22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197651-1A0A-4FF5-B49F-690FFDD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7301F7-4AC7-44A9-9959-6C078369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4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A6F5AD-EA4A-4DB8-8427-F2BAC2E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D600F0-D511-4EA6-8E66-4B74E302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521C7B-7A88-453B-8B33-0751D78C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вс 11.12.22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60E05E-D298-4F3D-A9B1-75C0117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01BB4F-9B21-431B-8FA1-C79A9C2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C4698B-97E6-474E-B597-819E37C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A650EA-3B6A-4EFF-8B9E-5975F766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0CA183-0D2A-4ED2-9DBA-5BE63CE0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640056-3AB9-4C72-A36D-A44812C8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вс 11.12.22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A5C592-8D9A-4EFD-BDAF-004FADE0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BF0E49-99AE-476F-BF3C-ACE56106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EE3F739-19A4-4190-A1FA-67EFCD502D1C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051" y="593725"/>
            <a:ext cx="5489575" cy="285739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43751F-5479-412E-84EF-955FC984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9A74BD7-8B5C-49BC-B03B-A549B6105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944688"/>
            <a:ext cx="5151437" cy="4814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E2C0238A-CE92-48A9-B41C-AC423CC57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833813"/>
            <a:ext cx="5489575" cy="292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D3B8627-E627-4634-B66D-3D27D79305E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FA29F9-23BA-4ECB-82B3-298CF148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B0088F-4F61-4CA9-8363-CD424405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3FC360-5B08-4CF4-A526-AB2CCE9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588615A-2070-42C4-B6D8-FBF878A1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DFECA10-3085-492F-995A-86D65609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C31F736-D24A-4001-B690-35E7524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вс 11.12.22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27D62C-DA1D-45F4-81AB-08FB0044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BC030DF-F60C-4C5C-9AFC-1EFD8EB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83FAD6-11EA-489A-A363-BEDC63A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D500A0-4AAC-4067-B9F1-2003436D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вс 11.12.22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3AAABCB-729C-43E9-800C-52465EA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39AD69-049B-4695-82B6-90F26809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3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798DA06-64B5-4510-A27E-BE7B3BC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вс 11.12.22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58C18A-6119-4890-A99B-6AEF6E5A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A9E183-1F9C-4A45-93C6-002A250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1FBEC2-919E-4102-894D-6DB41EC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FB6738-3D94-4778-815D-9A865101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AC02A4-B7C1-4153-BB05-1E4CDE679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A107-8654-43C3-BF7C-DB81E0A9004F}" type="datetimeFigureOut">
              <a:rPr lang="ru-RU" smtClean="0"/>
              <a:t>вс 11.12.22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DF5F0C-3923-461E-8DC7-F30C6710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866F7A-327E-44B1-B5F8-E9DA7BB9D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hlinkClick r:id="rId15"/>
            <a:extLst>
              <a:ext uri="{FF2B5EF4-FFF2-40B4-BE49-F238E27FC236}">
                <a16:creationId xmlns:a16="http://schemas.microsoft.com/office/drawing/2014/main" xmlns="" id="{70F833F9-0231-4EE9-AFEB-F77CEF52A2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3" r:id="rId5"/>
    <p:sldLayoutId id="214748366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1c4a465105b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quizlet.com/684748721/test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0765618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xj2990161ub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learningapps.org/display?v=p2ha997ha22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quizizz.com/join?gc=58022699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tudent.vznaniya.ru/home/lesson/1285710/Remember?slug=lTFyiv7L&amp;onlypreview=tru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39283/161/702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01C009CD-FB4C-4C09-8327-31277BE0B9C8}"/>
              </a:ext>
            </a:extLst>
          </p:cNvPr>
          <p:cNvSpPr/>
          <p:nvPr/>
        </p:nvSpPr>
        <p:spPr>
          <a:xfrm>
            <a:off x="5341514" y="-6297"/>
            <a:ext cx="6940816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0457E147-2F53-48D4-8F04-C3F1502156C3}"/>
              </a:ext>
            </a:extLst>
          </p:cNvPr>
          <p:cNvSpPr/>
          <p:nvPr/>
        </p:nvSpPr>
        <p:spPr>
          <a:xfrm>
            <a:off x="6462189" y="-20765"/>
            <a:ext cx="5843811" cy="6914765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B72969-8567-490C-A9E2-92C86A6A4966}"/>
              </a:ext>
            </a:extLst>
          </p:cNvPr>
          <p:cNvSpPr txBox="1"/>
          <p:nvPr/>
        </p:nvSpPr>
        <p:spPr>
          <a:xfrm>
            <a:off x="135865" y="1194407"/>
            <a:ext cx="56088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Комплекс интерактивных </a:t>
            </a:r>
            <a:r>
              <a:rPr lang="ru-RU" sz="4000" b="1" dirty="0" smtClean="0">
                <a:solidFill>
                  <a:srgbClr val="C00000"/>
                </a:solidFill>
              </a:rPr>
              <a:t>заданий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для </a:t>
            </a:r>
            <a:r>
              <a:rPr lang="ru-RU" sz="4000" b="1" dirty="0">
                <a:solidFill>
                  <a:srgbClr val="C00000"/>
                </a:solidFill>
              </a:rPr>
              <a:t>учащихся 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5-х </a:t>
            </a:r>
            <a:r>
              <a:rPr lang="ru-RU" sz="4000" b="1" dirty="0">
                <a:solidFill>
                  <a:srgbClr val="C00000"/>
                </a:solidFill>
              </a:rPr>
              <a:t>классов по разделу «</a:t>
            </a:r>
            <a:r>
              <a:rPr lang="ru-RU" sz="4000" b="1" dirty="0" smtClean="0">
                <a:solidFill>
                  <a:srgbClr val="C00000"/>
                </a:solidFill>
              </a:rPr>
              <a:t>Древняя </a:t>
            </a:r>
            <a:r>
              <a:rPr lang="ru-RU" sz="4000" b="1" dirty="0">
                <a:solidFill>
                  <a:srgbClr val="C00000"/>
                </a:solidFill>
              </a:rPr>
              <a:t>Греция»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091CEF1-B026-4460-85DB-E6E27091DDEE}"/>
              </a:ext>
            </a:extLst>
          </p:cNvPr>
          <p:cNvSpPr/>
          <p:nvPr/>
        </p:nvSpPr>
        <p:spPr>
          <a:xfrm>
            <a:off x="6185999" y="2509456"/>
            <a:ext cx="450000" cy="270000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F7329957-12D8-4A21-80E0-F51EBF1576DE}"/>
              </a:ext>
            </a:extLst>
          </p:cNvPr>
          <p:cNvSpPr/>
          <p:nvPr/>
        </p:nvSpPr>
        <p:spPr>
          <a:xfrm>
            <a:off x="4873035" y="112274"/>
            <a:ext cx="336207" cy="315000"/>
          </a:xfrm>
          <a:prstGeom prst="triangle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E07C3386-8F08-4520-8F57-561F8005391A}"/>
              </a:ext>
            </a:extLst>
          </p:cNvPr>
          <p:cNvSpPr/>
          <p:nvPr/>
        </p:nvSpPr>
        <p:spPr>
          <a:xfrm>
            <a:off x="5244203" y="6335732"/>
            <a:ext cx="270000" cy="270000"/>
          </a:xfrm>
          <a:prstGeom prst="ellipse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A6715CEE-6A13-49AC-9537-D9425C1C1BD6}"/>
              </a:ext>
            </a:extLst>
          </p:cNvPr>
          <p:cNvSpPr/>
          <p:nvPr/>
        </p:nvSpPr>
        <p:spPr>
          <a:xfrm rot="1483570">
            <a:off x="6626100" y="6394871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xmlns="" id="{90269D15-39A6-44D5-A69F-0D6D88177B66}"/>
              </a:ext>
            </a:extLst>
          </p:cNvPr>
          <p:cNvSpPr/>
          <p:nvPr/>
        </p:nvSpPr>
        <p:spPr>
          <a:xfrm>
            <a:off x="5707927" y="5675586"/>
            <a:ext cx="146211" cy="136988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xmlns="" id="{EA72F473-C12A-41E5-A556-4A27F0BB46D6}"/>
              </a:ext>
            </a:extLst>
          </p:cNvPr>
          <p:cNvSpPr/>
          <p:nvPr/>
        </p:nvSpPr>
        <p:spPr>
          <a:xfrm>
            <a:off x="5744671" y="3422319"/>
            <a:ext cx="238424" cy="223385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D2098A52-1A1C-4754-B308-424A85398574}"/>
              </a:ext>
            </a:extLst>
          </p:cNvPr>
          <p:cNvSpPr/>
          <p:nvPr/>
        </p:nvSpPr>
        <p:spPr>
          <a:xfrm>
            <a:off x="318756" y="775798"/>
            <a:ext cx="669600" cy="669600"/>
          </a:xfrm>
          <a:prstGeom prst="ellipse">
            <a:avLst/>
          </a:prstGeom>
          <a:solidFill>
            <a:schemeClr val="accent5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8DC5BC09-F4D4-4981-BB62-63A94980952D}"/>
              </a:ext>
            </a:extLst>
          </p:cNvPr>
          <p:cNvSpPr/>
          <p:nvPr/>
        </p:nvSpPr>
        <p:spPr>
          <a:xfrm>
            <a:off x="621199" y="524807"/>
            <a:ext cx="669600" cy="669600"/>
          </a:xfrm>
          <a:prstGeom prst="ellipse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Читать онлайн «Современная Древняя Греция. Античная и советская история»,  Сергей Карпюк – ЛитР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160" y="269774"/>
            <a:ext cx="428625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4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>
            <a:spLocks noGrp="1"/>
          </p:cNvSpPr>
          <p:nvPr>
            <p:ph type="title"/>
          </p:nvPr>
        </p:nvSpPr>
        <p:spPr>
          <a:xfrm>
            <a:off x="0" y="460767"/>
            <a:ext cx="12192000" cy="76944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ru-RU" sz="4800" dirty="0" smtClean="0">
                <a:solidFill>
                  <a:srgbClr val="000000"/>
                </a:solidFill>
                <a:latin typeface="+mn-lt"/>
              </a:rPr>
              <a:t>Тема </a:t>
            </a:r>
            <a:r>
              <a:rPr lang="en-US" sz="4800" b="1" dirty="0" smtClean="0">
                <a:solidFill>
                  <a:srgbClr val="FF1616"/>
                </a:solidFill>
                <a:latin typeface="+mn-lt"/>
              </a:rPr>
              <a:t>«</a:t>
            </a:r>
            <a:r>
              <a:rPr lang="ru-RU" sz="4800" b="1" dirty="0" smtClean="0">
                <a:solidFill>
                  <a:srgbClr val="FF1616"/>
                </a:solidFill>
                <a:latin typeface="+mn-lt"/>
              </a:rPr>
              <a:t>Древнейшая Греция</a:t>
            </a:r>
            <a:r>
              <a:rPr lang="ru-RU" sz="4800" dirty="0" smtClean="0">
                <a:solidFill>
                  <a:srgbClr val="FF1616"/>
                </a:solidFill>
                <a:latin typeface="+mn-lt"/>
              </a:rPr>
              <a:t>»</a:t>
            </a:r>
            <a:endParaRPr lang="en-US" sz="4800" b="1" dirty="0">
              <a:solidFill>
                <a:srgbClr val="FF1616"/>
              </a:solidFill>
              <a:latin typeface="+mn-lt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rcRect l="6114" r="6114"/>
          <a:stretch>
            <a:fillRect/>
          </a:stretch>
        </p:blipFill>
        <p:spPr>
          <a:xfrm>
            <a:off x="213076" y="2039964"/>
            <a:ext cx="5850000" cy="4040733"/>
          </a:xfrm>
          <a:prstGeom prst="rect">
            <a:avLst/>
          </a:prstGeom>
        </p:spPr>
      </p:pic>
      <p:pic>
        <p:nvPicPr>
          <p:cNvPr id="5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rcRect l="15936" t="3195" r="15261" b="5213"/>
          <a:stretch>
            <a:fillRect/>
          </a:stretch>
        </p:blipFill>
        <p:spPr>
          <a:xfrm>
            <a:off x="10671040" y="2910453"/>
            <a:ext cx="1125000" cy="1105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3910" y="2910598"/>
            <a:ext cx="360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Перейти по ссылке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В игре необходимо правильно сложить части </a:t>
            </a:r>
            <a:r>
              <a:rPr lang="ru-RU" sz="2000" dirty="0" err="1" smtClean="0"/>
              <a:t>пазла</a:t>
            </a:r>
            <a:r>
              <a:rPr lang="ru-RU" sz="2000" dirty="0" smtClean="0"/>
              <a:t>-картинки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После выполнения задания письменно ответить на вопрос, который появится на целом пазле </a:t>
            </a:r>
            <a:endParaRPr lang="ru-RU" sz="20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9336000" y="3159000"/>
            <a:ext cx="1080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906000" y="2229390"/>
            <a:ext cx="4859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Игровое задание –</a:t>
            </a:r>
            <a:r>
              <a:rPr lang="ru-RU" sz="2400" dirty="0" smtClean="0"/>
              <a:t> «</a:t>
            </a:r>
            <a:r>
              <a:rPr lang="ru-RU" sz="2400" b="1" dirty="0" smtClean="0"/>
              <a:t>Собери </a:t>
            </a:r>
            <a:r>
              <a:rPr lang="ru-RU" sz="2400" b="1" dirty="0" err="1" smtClean="0"/>
              <a:t>пазл</a:t>
            </a:r>
            <a:r>
              <a:rPr lang="ru-RU" sz="2400" b="1" dirty="0" smtClean="0"/>
              <a:t>» 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048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407875" y="2236500"/>
            <a:ext cx="1767325" cy="5850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6000" y="1989000"/>
            <a:ext cx="6345000" cy="4229999"/>
          </a:xfrm>
          <a:prstGeom prst="rect">
            <a:avLst/>
          </a:prstGeom>
        </p:spPr>
      </p:pic>
      <p:sp>
        <p:nvSpPr>
          <p:cNvPr id="9" name="TextBox 5"/>
          <p:cNvSpPr txBox="1">
            <a:spLocks noGrp="1"/>
          </p:cNvSpPr>
          <p:nvPr>
            <p:ph type="title"/>
          </p:nvPr>
        </p:nvSpPr>
        <p:spPr>
          <a:xfrm>
            <a:off x="-24000" y="504000"/>
            <a:ext cx="12192000" cy="76944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800" b="1" dirty="0" err="1" smtClean="0">
                <a:solidFill>
                  <a:srgbClr val="000000"/>
                </a:solidFill>
                <a:latin typeface="+mn-lt"/>
              </a:rPr>
              <a:t>Тема</a:t>
            </a:r>
            <a:r>
              <a:rPr lang="ru-RU" sz="48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4800" b="1" dirty="0" smtClean="0">
                <a:solidFill>
                  <a:srgbClr val="FF1616"/>
                </a:solidFill>
                <a:latin typeface="+mn-lt"/>
              </a:rPr>
              <a:t>"</a:t>
            </a:r>
            <a:r>
              <a:rPr lang="en-US" sz="4800" b="1" dirty="0" err="1" smtClean="0">
                <a:solidFill>
                  <a:srgbClr val="FF1616"/>
                </a:solidFill>
                <a:latin typeface="+mn-lt"/>
              </a:rPr>
              <a:t>Религия</a:t>
            </a:r>
            <a:r>
              <a:rPr lang="en-US" sz="4800" b="1" dirty="0" smtClean="0">
                <a:solidFill>
                  <a:srgbClr val="FF1616"/>
                </a:solidFill>
                <a:latin typeface="+mn-lt"/>
              </a:rPr>
              <a:t> </a:t>
            </a:r>
            <a:r>
              <a:rPr lang="en-US" sz="4800" b="1" dirty="0" err="1">
                <a:solidFill>
                  <a:srgbClr val="FF1616"/>
                </a:solidFill>
                <a:latin typeface="+mn-lt"/>
              </a:rPr>
              <a:t>древних</a:t>
            </a:r>
            <a:r>
              <a:rPr lang="en-US" sz="4800" b="1" dirty="0">
                <a:solidFill>
                  <a:srgbClr val="FF1616"/>
                </a:solidFill>
                <a:latin typeface="+mn-lt"/>
              </a:rPr>
              <a:t> </a:t>
            </a:r>
            <a:r>
              <a:rPr lang="en-US" sz="4800" b="1" dirty="0" err="1" smtClean="0">
                <a:solidFill>
                  <a:srgbClr val="FF1616"/>
                </a:solidFill>
                <a:latin typeface="+mn-lt"/>
              </a:rPr>
              <a:t>греков</a:t>
            </a:r>
            <a:r>
              <a:rPr lang="ru-RU" sz="4800" dirty="0" smtClean="0">
                <a:solidFill>
                  <a:srgbClr val="FF1616"/>
                </a:solidFill>
                <a:latin typeface="+mn-lt"/>
              </a:rPr>
              <a:t>»</a:t>
            </a:r>
            <a:endParaRPr lang="en-US" sz="4800" b="1" dirty="0">
              <a:solidFill>
                <a:srgbClr val="FF1616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3965" y="2012722"/>
            <a:ext cx="30120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Задание -</a:t>
            </a:r>
            <a:r>
              <a:rPr lang="ru-RU" sz="2000" dirty="0" smtClean="0"/>
              <a:t>   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Перейти по ссылке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Выполнить  тест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 smtClean="0"/>
              <a:t>После выполнения задания нажать на кнопку </a:t>
            </a:r>
            <a:r>
              <a:rPr lang="ru-RU" sz="2000" b="1" dirty="0" smtClean="0"/>
              <a:t>«Отправить тест»</a:t>
            </a:r>
            <a:endParaRPr lang="ru-RU" sz="20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9741000" y="2529000"/>
            <a:ext cx="63828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6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>
            <a:spLocks noGrp="1"/>
          </p:cNvSpPr>
          <p:nvPr>
            <p:ph type="title"/>
          </p:nvPr>
        </p:nvSpPr>
        <p:spPr>
          <a:xfrm>
            <a:off x="0" y="549000"/>
            <a:ext cx="12192000" cy="76944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ru-RU" sz="4800" b="1" dirty="0" smtClean="0">
                <a:solidFill>
                  <a:srgbClr val="000000"/>
                </a:solidFill>
                <a:latin typeface="+mn-lt"/>
              </a:rPr>
              <a:t>Тема </a:t>
            </a:r>
            <a:r>
              <a:rPr lang="en-US" sz="4800" b="1" dirty="0" smtClean="0">
                <a:solidFill>
                  <a:srgbClr val="FF1616"/>
                </a:solidFill>
                <a:latin typeface="+mn-lt"/>
              </a:rPr>
              <a:t>«</a:t>
            </a:r>
            <a:r>
              <a:rPr lang="ru-RU" sz="4800" b="1" dirty="0" smtClean="0">
                <a:solidFill>
                  <a:srgbClr val="FF1616"/>
                </a:solidFill>
                <a:latin typeface="+mn-lt"/>
              </a:rPr>
              <a:t>Греческая колонизация</a:t>
            </a:r>
            <a:r>
              <a:rPr lang="ru-RU" sz="4800" dirty="0" smtClean="0">
                <a:solidFill>
                  <a:srgbClr val="FF1616"/>
                </a:solidFill>
                <a:latin typeface="+mn-lt"/>
              </a:rPr>
              <a:t>»</a:t>
            </a:r>
            <a:endParaRPr lang="en-US" sz="4800" b="1" dirty="0">
              <a:solidFill>
                <a:srgbClr val="FF1616"/>
              </a:solidFill>
              <a:latin typeface="+mn-lt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004" y="2070069"/>
            <a:ext cx="7337964" cy="414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81209" y="2889000"/>
            <a:ext cx="34200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Перейти по ссылке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В игре надо перетащить булавки-стрелки в нужное место на карте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После выполнения задания нажать </a:t>
            </a:r>
            <a:r>
              <a:rPr lang="en-US" sz="2000" b="1" dirty="0" smtClean="0"/>
              <a:t>Submit Answers</a:t>
            </a:r>
            <a:r>
              <a:rPr lang="en-US" sz="2000" dirty="0" smtClean="0"/>
              <a:t> </a:t>
            </a:r>
            <a:r>
              <a:rPr lang="ru-RU" sz="2000" dirty="0" smtClean="0"/>
              <a:t>и проверить свой результат</a:t>
            </a:r>
            <a:endParaRPr lang="ru-RU" sz="20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0370792" y="3117013"/>
            <a:ext cx="26703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603003" y="1865128"/>
            <a:ext cx="454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Задание на знание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исторической </a:t>
            </a:r>
            <a:r>
              <a:rPr lang="ru-RU" sz="2400" b="1" dirty="0"/>
              <a:t>карты   </a:t>
            </a:r>
          </a:p>
        </p:txBody>
      </p:sp>
      <p:pic>
        <p:nvPicPr>
          <p:cNvPr id="8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rcRect l="3027" t="20626" r="2437" b="10620"/>
          <a:stretch>
            <a:fillRect/>
          </a:stretch>
        </p:blipFill>
        <p:spPr>
          <a:xfrm>
            <a:off x="10637826" y="2888999"/>
            <a:ext cx="1552209" cy="4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4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9000"/>
            <a:ext cx="12192000" cy="7290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4800" dirty="0" err="1">
                <a:solidFill>
                  <a:srgbClr val="000000"/>
                </a:solidFill>
                <a:latin typeface="+mn-lt"/>
              </a:rPr>
              <a:t>Тема</a:t>
            </a:r>
            <a:r>
              <a:rPr lang="en-US" sz="4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4800" dirty="0">
                <a:solidFill>
                  <a:srgbClr val="FF1616"/>
                </a:solidFill>
                <a:latin typeface="+mn-lt"/>
              </a:rPr>
              <a:t>"</a:t>
            </a:r>
            <a:r>
              <a:rPr lang="en-US" sz="4800" dirty="0" err="1">
                <a:solidFill>
                  <a:srgbClr val="FF1616"/>
                </a:solidFill>
                <a:latin typeface="+mn-lt"/>
              </a:rPr>
              <a:t>Олимпийские</a:t>
            </a:r>
            <a:r>
              <a:rPr lang="en-US" sz="4800" dirty="0">
                <a:solidFill>
                  <a:srgbClr val="FF1616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FF1616"/>
                </a:solidFill>
                <a:latin typeface="+mn-lt"/>
              </a:rPr>
              <a:t>игры</a:t>
            </a:r>
            <a:r>
              <a:rPr lang="en-US" sz="4800" dirty="0" smtClean="0">
                <a:solidFill>
                  <a:srgbClr val="FF1616"/>
                </a:solidFill>
                <a:latin typeface="+mn-lt"/>
              </a:rPr>
              <a:t>"</a:t>
            </a: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/>
          <a:srcRect l="4747" r="6466"/>
          <a:stretch/>
        </p:blipFill>
        <p:spPr>
          <a:xfrm>
            <a:off x="111000" y="2253546"/>
            <a:ext cx="6975000" cy="3711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66000" y="2237050"/>
            <a:ext cx="39746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Задание -</a:t>
            </a:r>
            <a:r>
              <a:rPr lang="ru-RU" sz="2000" dirty="0" smtClean="0"/>
              <a:t>   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Перейти по ссылке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Выполнить задания в интерактивном рабочем листе  в порядке очередности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После выполнения задания нажать на кнопку </a:t>
            </a:r>
            <a:r>
              <a:rPr lang="en-US" sz="2000" b="1" dirty="0" smtClean="0"/>
              <a:t>Finish</a:t>
            </a:r>
            <a:r>
              <a:rPr lang="ru-RU" sz="2000" dirty="0" smtClean="0"/>
              <a:t>, чтобы проверить свои результаты</a:t>
            </a:r>
            <a:endParaRPr lang="ru-RU" sz="2000" dirty="0"/>
          </a:p>
        </p:txBody>
      </p:sp>
      <p:pic>
        <p:nvPicPr>
          <p:cNvPr id="7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71000" y="3024000"/>
            <a:ext cx="2488078" cy="271286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9876000" y="2709000"/>
            <a:ext cx="315000" cy="225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5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9000"/>
            <a:ext cx="12192000" cy="7290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4800" dirty="0" err="1">
                <a:solidFill>
                  <a:srgbClr val="000000"/>
                </a:solidFill>
                <a:latin typeface="+mn-lt"/>
              </a:rPr>
              <a:t>Тема</a:t>
            </a:r>
            <a:r>
              <a:rPr lang="en-US" sz="4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4800" dirty="0" smtClean="0">
                <a:solidFill>
                  <a:srgbClr val="FF1616"/>
                </a:solidFill>
                <a:latin typeface="+mn-lt"/>
              </a:rPr>
              <a:t>«</a:t>
            </a:r>
            <a:r>
              <a:rPr lang="ru-RU" sz="4800" dirty="0" smtClean="0">
                <a:solidFill>
                  <a:srgbClr val="FF1616"/>
                </a:solidFill>
                <a:latin typeface="+mn-lt"/>
              </a:rPr>
              <a:t>Древнегреческие школы</a:t>
            </a:r>
            <a:r>
              <a:rPr lang="en-US" sz="4800" dirty="0" smtClean="0">
                <a:solidFill>
                  <a:srgbClr val="FF1616"/>
                </a:solidFill>
                <a:latin typeface="+mn-lt"/>
              </a:rPr>
              <a:t>"</a:t>
            </a: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2726" y="3121685"/>
            <a:ext cx="44696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Перейти по ссылке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Решить кроссворд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FontTx/>
              <a:buAutoNum type="arabicPeriod"/>
            </a:pPr>
            <a:r>
              <a:rPr lang="ru-RU" sz="2000" dirty="0" smtClean="0"/>
              <a:t>Чтобы </a:t>
            </a:r>
            <a:r>
              <a:rPr lang="ru-RU" sz="2000" dirty="0"/>
              <a:t>проверить свои </a:t>
            </a:r>
            <a:r>
              <a:rPr lang="ru-RU" sz="2000" dirty="0" smtClean="0"/>
              <a:t>результаты, необходимо нажать на кнопку</a:t>
            </a:r>
            <a:endParaRPr lang="ru-RU" sz="2000" dirty="0"/>
          </a:p>
          <a:p>
            <a:endParaRPr lang="ru-RU" sz="2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9298935" y="3564000"/>
            <a:ext cx="315000" cy="225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935" y="3909679"/>
            <a:ext cx="2642025" cy="4476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0" y="2034000"/>
            <a:ext cx="5911373" cy="41990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6963" y="5086272"/>
            <a:ext cx="704850" cy="714375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10357061" y="5443460"/>
            <a:ext cx="59990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203389" y="2114208"/>
            <a:ext cx="3008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Задание </a:t>
            </a:r>
            <a:r>
              <a:rPr lang="ru-RU" sz="2400" b="1" dirty="0" smtClean="0"/>
              <a:t>- кроссворд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7302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2699"/>
            <a:ext cx="12192000" cy="7290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4800" dirty="0" err="1">
                <a:solidFill>
                  <a:srgbClr val="000000"/>
                </a:solidFill>
                <a:latin typeface="+mn-lt"/>
              </a:rPr>
              <a:t>Тема</a:t>
            </a:r>
            <a:r>
              <a:rPr lang="en-US" sz="4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4800" dirty="0" smtClean="0">
                <a:solidFill>
                  <a:srgbClr val="FF1616"/>
                </a:solidFill>
                <a:latin typeface="+mn-lt"/>
              </a:rPr>
              <a:t>«</a:t>
            </a:r>
            <a:r>
              <a:rPr lang="ru-RU" sz="4800" dirty="0" smtClean="0">
                <a:solidFill>
                  <a:srgbClr val="FF1616"/>
                </a:solidFill>
                <a:latin typeface="+mn-lt"/>
              </a:rPr>
              <a:t>Древнегреческий театр</a:t>
            </a:r>
            <a:r>
              <a:rPr lang="en-US" sz="4800" dirty="0" smtClean="0">
                <a:solidFill>
                  <a:srgbClr val="FF1616"/>
                </a:solidFill>
                <a:latin typeface="+mn-lt"/>
              </a:rPr>
              <a:t>"</a:t>
            </a: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1561" y="2519364"/>
            <a:ext cx="32694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Перейти по ссылке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Для того, чтобы начать викторину, необходимо нажать на кнопку  </a:t>
            </a:r>
            <a:r>
              <a:rPr lang="en-US" sz="2000" b="1" dirty="0" smtClean="0"/>
              <a:t>Start game</a:t>
            </a:r>
            <a:endParaRPr lang="ru-RU" sz="2000" b="1" dirty="0" smtClean="0"/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FontTx/>
              <a:buAutoNum type="arabicPeriod"/>
            </a:pPr>
            <a:r>
              <a:rPr lang="ru-RU" sz="2000" dirty="0" smtClean="0"/>
              <a:t>Если при выполнении викторины сделаны ошибки, можно пройти заново</a:t>
            </a:r>
            <a:endParaRPr lang="ru-RU" sz="2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0056000" y="2699178"/>
            <a:ext cx="765000" cy="137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1000" y="2498610"/>
            <a:ext cx="1266825" cy="428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08" y="2214000"/>
            <a:ext cx="7095363" cy="3645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121000" y="1967792"/>
            <a:ext cx="3099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Задание - </a:t>
            </a:r>
            <a:r>
              <a:rPr lang="ru-RU" sz="2400" b="1" dirty="0" smtClean="0"/>
              <a:t>викторина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143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2699"/>
            <a:ext cx="12192000" cy="7290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4800" dirty="0" err="1">
                <a:solidFill>
                  <a:srgbClr val="000000"/>
                </a:solidFill>
                <a:latin typeface="+mn-lt"/>
              </a:rPr>
              <a:t>Тема</a:t>
            </a:r>
            <a:r>
              <a:rPr lang="en-US" sz="4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4800" dirty="0" smtClean="0">
                <a:solidFill>
                  <a:srgbClr val="FF1616"/>
                </a:solidFill>
                <a:latin typeface="+mn-lt"/>
              </a:rPr>
              <a:t>«</a:t>
            </a:r>
            <a:r>
              <a:rPr lang="ru-RU" sz="4800" dirty="0" smtClean="0">
                <a:solidFill>
                  <a:srgbClr val="FF1616"/>
                </a:solidFill>
                <a:latin typeface="+mn-lt"/>
              </a:rPr>
              <a:t>В городе богини Афины</a:t>
            </a:r>
            <a:r>
              <a:rPr lang="en-US" sz="4800" dirty="0" smtClean="0">
                <a:solidFill>
                  <a:srgbClr val="FF1616"/>
                </a:solidFill>
                <a:latin typeface="+mn-lt"/>
              </a:rPr>
              <a:t>"</a:t>
            </a: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1000" y="2815234"/>
            <a:ext cx="3915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Перейти по ссылке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Выполнить задание «Найди пару»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 smtClean="0"/>
              <a:t>После правильного выполнения задания будет открыт доступ к тесту</a:t>
            </a:r>
            <a:endParaRPr lang="ru-RU" sz="2000" b="1" dirty="0" smtClean="0"/>
          </a:p>
          <a:p>
            <a:endParaRPr lang="ru-RU" sz="2000" dirty="0" smtClean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9651000" y="3384000"/>
            <a:ext cx="495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772" y="3179644"/>
            <a:ext cx="1642281" cy="4087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00" y="1947219"/>
            <a:ext cx="6345000" cy="434589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996000" y="1952394"/>
            <a:ext cx="4969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Задание на заучивание  терминов</a:t>
            </a:r>
            <a:r>
              <a:rPr lang="ru-RU" sz="2400" dirty="0"/>
              <a:t>  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187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2699"/>
            <a:ext cx="12192000" cy="7290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4800" dirty="0" err="1">
                <a:solidFill>
                  <a:srgbClr val="000000"/>
                </a:solidFill>
                <a:latin typeface="+mn-lt"/>
              </a:rPr>
              <a:t>Тема</a:t>
            </a:r>
            <a:r>
              <a:rPr lang="en-US" sz="4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4800" dirty="0" smtClean="0">
                <a:solidFill>
                  <a:srgbClr val="FF1616"/>
                </a:solidFill>
                <a:latin typeface="+mn-lt"/>
              </a:rPr>
              <a:t>«</a:t>
            </a:r>
            <a:r>
              <a:rPr lang="ru-RU" sz="4800" dirty="0" smtClean="0">
                <a:solidFill>
                  <a:srgbClr val="FF1616"/>
                </a:solidFill>
                <a:latin typeface="+mn-lt"/>
              </a:rPr>
              <a:t>Македонские завоевания</a:t>
            </a:r>
            <a:r>
              <a:rPr lang="en-US" sz="4800" dirty="0" smtClean="0">
                <a:solidFill>
                  <a:srgbClr val="FF1616"/>
                </a:solidFill>
                <a:latin typeface="+mn-lt"/>
              </a:rPr>
              <a:t>"</a:t>
            </a: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1000" y="2815234"/>
            <a:ext cx="400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Перейти по ссылке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Оценить утверждение. </a:t>
            </a:r>
            <a:endParaRPr lang="en-US" sz="2000" dirty="0" smtClean="0"/>
          </a:p>
          <a:p>
            <a:r>
              <a:rPr lang="ru-RU" sz="2000" dirty="0" smtClean="0"/>
              <a:t>Если утверждение верно, нажать на кнопку </a:t>
            </a:r>
            <a:r>
              <a:rPr lang="en-US" sz="2000" b="1" dirty="0" smtClean="0"/>
              <a:t>True</a:t>
            </a:r>
            <a:r>
              <a:rPr lang="ru-RU" sz="2000" dirty="0" smtClean="0"/>
              <a:t>. Если утверждение ложно, нажать на кнопку </a:t>
            </a:r>
            <a:r>
              <a:rPr lang="en-US" sz="2000" b="1" dirty="0" smtClean="0"/>
              <a:t>False</a:t>
            </a:r>
            <a:endParaRPr lang="ru-RU" sz="2000" b="1" dirty="0" smtClean="0"/>
          </a:p>
          <a:p>
            <a:pPr marL="342900" indent="-342900">
              <a:buAutoNum type="arabicPeriod"/>
            </a:pPr>
            <a:endParaRPr lang="ru-RU" sz="2000" dirty="0"/>
          </a:p>
          <a:p>
            <a:endParaRPr lang="ru-RU" sz="2000" dirty="0" smtClean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9471000" y="3339000"/>
            <a:ext cx="495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771000" y="1952394"/>
            <a:ext cx="542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Задание на </a:t>
            </a:r>
            <a:r>
              <a:rPr lang="ru-RU" sz="2400" b="1" dirty="0" smtClean="0"/>
              <a:t>определение утверждений</a:t>
            </a:r>
          </a:p>
          <a:p>
            <a:pPr algn="ctr"/>
            <a:r>
              <a:rPr lang="ru-RU" sz="2400" b="1" dirty="0" smtClean="0"/>
              <a:t> «Правда или Ложь</a:t>
            </a:r>
            <a:r>
              <a:rPr lang="ru-RU" sz="2400" dirty="0" smtClean="0"/>
              <a:t>»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00" y="2214000"/>
            <a:ext cx="6261043" cy="3591606"/>
          </a:xfrm>
          <a:prstGeom prst="rect">
            <a:avLst/>
          </a:prstGeom>
        </p:spPr>
      </p:pic>
      <p:pic>
        <p:nvPicPr>
          <p:cNvPr id="11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rcRect l="3027" t="20626" r="2437" b="10620"/>
          <a:stretch>
            <a:fillRect/>
          </a:stretch>
        </p:blipFill>
        <p:spPr>
          <a:xfrm>
            <a:off x="10056982" y="3036844"/>
            <a:ext cx="1911228" cy="57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259</Words>
  <Application>Microsoft Office PowerPoint</Application>
  <PresentationFormat>Широкоэкранный</PresentationFormat>
  <Paragraphs>68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Тема «Древнейшая Греция»</vt:lpstr>
      <vt:lpstr>Тема "Религия древних греков»</vt:lpstr>
      <vt:lpstr>Тема «Греческая колонизация»</vt:lpstr>
      <vt:lpstr>Тема "Олимпийские игры"</vt:lpstr>
      <vt:lpstr>Тема «Древнегреческие школы"</vt:lpstr>
      <vt:lpstr>Тема «Древнегреческий театр"</vt:lpstr>
      <vt:lpstr>Тема «В городе богини Афины"</vt:lpstr>
      <vt:lpstr>Тема «Македонские завоевания"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Пользователь</cp:lastModifiedBy>
  <cp:revision>52</cp:revision>
  <dcterms:created xsi:type="dcterms:W3CDTF">2020-11-01T12:52:57Z</dcterms:created>
  <dcterms:modified xsi:type="dcterms:W3CDTF">2022-12-11T19:35:48Z</dcterms:modified>
</cp:coreProperties>
</file>